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B57E-8653-45F3-A312-784E7344D9DE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2B39-0A57-4FD8-A10E-C5A188BFE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0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B57E-8653-45F3-A312-784E7344D9DE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2B39-0A57-4FD8-A10E-C5A188BFE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2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B57E-8653-45F3-A312-784E7344D9DE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2B39-0A57-4FD8-A10E-C5A188BFE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B57E-8653-45F3-A312-784E7344D9DE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2B39-0A57-4FD8-A10E-C5A188BFE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33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B57E-8653-45F3-A312-784E7344D9DE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2B39-0A57-4FD8-A10E-C5A188BFE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8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B57E-8653-45F3-A312-784E7344D9DE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2B39-0A57-4FD8-A10E-C5A188BFE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0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B57E-8653-45F3-A312-784E7344D9DE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2B39-0A57-4FD8-A10E-C5A188BFE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5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B57E-8653-45F3-A312-784E7344D9DE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2B39-0A57-4FD8-A10E-C5A188BFE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6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B57E-8653-45F3-A312-784E7344D9DE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2B39-0A57-4FD8-A10E-C5A188BFE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34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B57E-8653-45F3-A312-784E7344D9DE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2B39-0A57-4FD8-A10E-C5A188BFE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23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B57E-8653-45F3-A312-784E7344D9DE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2B39-0A57-4FD8-A10E-C5A188BFE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25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FB57E-8653-45F3-A312-784E7344D9DE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2B39-0A57-4FD8-A10E-C5A188BFE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47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" y="1219203"/>
            <a:ext cx="11193780" cy="1470025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Highway 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Planning &amp;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Design</a:t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 - 5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971800"/>
            <a:ext cx="8321040" cy="2209800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Designed and presented 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By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Asst. </a:t>
            </a:r>
            <a:r>
              <a:rPr lang="en-US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Prof.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Dr.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Raquim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Nihad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Zehawi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46681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4510" y="139818"/>
            <a:ext cx="1577676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4</a:t>
            </a:r>
          </a:p>
        </p:txBody>
      </p:sp>
      <p:sp>
        <p:nvSpPr>
          <p:cNvPr id="5" name="Rectangle 4"/>
          <p:cNvSpPr/>
          <p:nvPr/>
        </p:nvSpPr>
        <p:spPr>
          <a:xfrm>
            <a:off x="272110" y="751355"/>
            <a:ext cx="1127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design speed of the highway is ranging from 100 - 120Km/h. The initial and final grades are G1= 2.5% &amp; G2 = -1.5% 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0070" y="1477607"/>
            <a:ext cx="112696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corresponding minimum length of the vertical curve that satisfies the minimum </a:t>
            </a:r>
          </a:p>
          <a:p>
            <a:r>
              <a:rPr lang="en-US" sz="24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passing sight distance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866144" y="2898820"/>
                <a:ext cx="160556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𝒎𝒊𝒏</m:t>
                          </m:r>
                        </m:sub>
                      </m:sSub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𝑲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𝑨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144" y="2898820"/>
                <a:ext cx="1605560" cy="400110"/>
              </a:xfrm>
              <a:prstGeom prst="rect">
                <a:avLst/>
              </a:prstGeom>
              <a:blipFill rotWithShape="0">
                <a:blip r:embed="rId2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284853" y="3497832"/>
                <a:ext cx="331010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𝒎𝒊𝒏</m:t>
                          </m:r>
                        </m:sub>
                      </m:sSub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𝟓𝟐𝟎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𝟐𝟎𝟖𝟎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𝒎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853" y="3497832"/>
                <a:ext cx="3310104" cy="400110"/>
              </a:xfrm>
              <a:prstGeom prst="rect">
                <a:avLst/>
              </a:prstGeom>
              <a:blipFill rotWithShape="0">
                <a:blip r:embed="rId3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6594957" y="2892109"/>
            <a:ext cx="514442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table for design speed of 100Km/h,  K= 520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110 Km/h, K=617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120 Km/h, K= 695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24511" y="2362200"/>
            <a:ext cx="1180131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251238" y="2885398"/>
                <a:ext cx="21196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i="1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b="1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𝟓</m:t>
                        </m:r>
                        <m:r>
                          <a:rPr lang="en-US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−−</m:t>
                        </m:r>
                        <m:r>
                          <a:rPr lang="en-US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𝟓</m:t>
                        </m:r>
                      </m:e>
                    </m:d>
                  </m:oMath>
                </a14:m>
                <a:r>
                  <a:rPr lang="en-US" b="1" i="1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4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1238" y="2885398"/>
                <a:ext cx="2119683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299" t="-8197" r="-143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284853" y="4055340"/>
                <a:ext cx="331010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𝒎𝒊𝒏</m:t>
                          </m:r>
                        </m:sub>
                      </m:sSub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𝟔𝟏𝟕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𝟐𝟒𝟔𝟖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𝒎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853" y="4055340"/>
                <a:ext cx="3310104" cy="400110"/>
              </a:xfrm>
              <a:prstGeom prst="rect">
                <a:avLst/>
              </a:prstGeom>
              <a:blipFill rotWithShape="0">
                <a:blip r:embed="rId5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262107" y="4547559"/>
                <a:ext cx="331010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𝒎𝒊𝒏</m:t>
                          </m:r>
                        </m:sub>
                      </m:sSub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𝟔𝟗𝟓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𝟐𝟕𝟖𝟎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𝒎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2107" y="4547559"/>
                <a:ext cx="3310104" cy="4001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1337629" y="3528610"/>
            <a:ext cx="1232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DS 100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477198" y="4070729"/>
            <a:ext cx="1232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DS 110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442220" y="4562948"/>
            <a:ext cx="1232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DS 120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866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0981" y="88868"/>
            <a:ext cx="7543800" cy="563562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Safe Speed on a Crest Vertical Curve</a:t>
            </a:r>
          </a:p>
        </p:txBody>
      </p:sp>
      <p:sp>
        <p:nvSpPr>
          <p:cNvPr id="4" name="Rectangle 3"/>
          <p:cNvSpPr/>
          <p:nvPr/>
        </p:nvSpPr>
        <p:spPr>
          <a:xfrm>
            <a:off x="373873" y="628778"/>
            <a:ext cx="114629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existing vertical curve on a highway joins a +4.4% grade with a -4.4% grade. If the length of the curve is 275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ft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84 m.   </a:t>
            </a:r>
          </a:p>
          <a:p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what is the maximum safe speed on this curve?</a:t>
            </a:r>
          </a:p>
          <a:p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Assume (a = 11.2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ft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/sec2 = 3.4 m/s2), perception-reaction time = 2.5 sec, and that S &lt; L.</a:t>
            </a:r>
          </a:p>
        </p:txBody>
      </p:sp>
      <p:sp>
        <p:nvSpPr>
          <p:cNvPr id="5" name="Rectangle 4"/>
          <p:cNvSpPr/>
          <p:nvPr/>
        </p:nvSpPr>
        <p:spPr>
          <a:xfrm>
            <a:off x="424510" y="16988"/>
            <a:ext cx="1577676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5</a:t>
            </a:r>
          </a:p>
        </p:txBody>
      </p:sp>
      <p:sp>
        <p:nvSpPr>
          <p:cNvPr id="7" name="Rectangle 6"/>
          <p:cNvSpPr/>
          <p:nvPr/>
        </p:nvSpPr>
        <p:spPr>
          <a:xfrm>
            <a:off x="1652442" y="2786391"/>
            <a:ext cx="6495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Determine the SSD using the length of the curve</a:t>
            </a:r>
          </a:p>
        </p:txBody>
      </p:sp>
      <p:sp>
        <p:nvSpPr>
          <p:cNvPr id="8" name="Rectangle 7"/>
          <p:cNvSpPr/>
          <p:nvPr/>
        </p:nvSpPr>
        <p:spPr>
          <a:xfrm>
            <a:off x="370765" y="2773406"/>
            <a:ext cx="1180131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524164" y="2551936"/>
                <a:ext cx="1381532" cy="8430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𝑳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𝑨</m:t>
                          </m:r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𝑺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𝟔𝟓𝟖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4164" y="2551936"/>
                <a:ext cx="1381532" cy="84305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190602" y="3395089"/>
                <a:ext cx="1770998" cy="79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𝑺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𝟔𝟓𝟖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𝑳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𝑨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0602" y="3395089"/>
                <a:ext cx="1770998" cy="7913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Arrow 10"/>
          <p:cNvSpPr/>
          <p:nvPr/>
        </p:nvSpPr>
        <p:spPr>
          <a:xfrm>
            <a:off x="3344239" y="3691481"/>
            <a:ext cx="685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485565" y="3327185"/>
                <a:ext cx="2563459" cy="8592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𝑺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𝟔𝟓𝟖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 ×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𝟖𝟒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𝟒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𝟒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𝟒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𝟒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565" y="3327185"/>
                <a:ext cx="2563459" cy="8592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8371765" y="3514132"/>
                <a:ext cx="203235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𝑺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𝟕𝟗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𝟐𝟓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1765" y="3514132"/>
                <a:ext cx="2032351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ight Arrow 13"/>
          <p:cNvSpPr/>
          <p:nvPr/>
        </p:nvSpPr>
        <p:spPr>
          <a:xfrm>
            <a:off x="7228764" y="3664456"/>
            <a:ext cx="685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70765" y="4240271"/>
            <a:ext cx="6179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SSD on the climbing from both directions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64775" y="4701936"/>
                <a:ext cx="4245649" cy="11495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𝒔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𝟐𝟖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𝑽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𝒕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𝑽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𝟐𝟓𝟒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((</m:t>
                          </m:r>
                          <m:f>
                            <m:fPr>
                              <m:ctrlP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𝒂</m:t>
                              </m:r>
                            </m:num>
                            <m:den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𝒈</m:t>
                              </m:r>
                            </m:den>
                          </m:f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)±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𝑮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775" y="4701936"/>
                <a:ext cx="4245649" cy="114954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410200" y="4692987"/>
                <a:ext cx="6553200" cy="11410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𝟕𝟗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𝟐𝟓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𝟐𝟖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𝟓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𝒕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𝑽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𝟐𝟓𝟒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((</m:t>
                          </m:r>
                          <m:f>
                            <m:fPr>
                              <m:ctrlP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𝟗</m:t>
                              </m:r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𝟖𝟏</m:t>
                              </m:r>
                            </m:den>
                          </m:f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)+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𝟎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𝟎𝟒𝟒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692987"/>
                <a:ext cx="6553200" cy="114101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ight Arrow 18"/>
          <p:cNvSpPr/>
          <p:nvPr/>
        </p:nvSpPr>
        <p:spPr>
          <a:xfrm>
            <a:off x="4634276" y="5092041"/>
            <a:ext cx="685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10602891" y="4607197"/>
            <a:ext cx="685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760988" y="6074974"/>
                <a:ext cx="24539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𝑽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𝟔𝟎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𝟕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𝑲𝒎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988" y="6074974"/>
                <a:ext cx="2453942" cy="461665"/>
              </a:xfrm>
              <a:prstGeom prst="rect">
                <a:avLst/>
              </a:prstGeom>
              <a:blipFill rotWithShape="0">
                <a:blip r:embed="rId8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236094" y="6118031"/>
                <a:ext cx="3945824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>
                    <a:solidFill>
                      <a:schemeClr val="accent4">
                        <a:lumMod val="50000"/>
                      </a:schemeClr>
                    </a:solidFill>
                    <a:latin typeface="Cambria Math"/>
                    <a:ea typeface="Cambria Math"/>
                    <a:cs typeface="Times New Roman" panose="02020603050405020304" pitchFamily="18" charset="0"/>
                  </a:rPr>
                  <a:t>0.01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𝑽</m:t>
                        </m:r>
                      </m:e>
                      <m:sup>
                        <m:r>
                          <a:rPr lang="en-US" sz="2400" b="1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1" i="1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1" i="1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sz="2400" b="1" i="1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1" i="1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𝟕</m:t>
                    </m:r>
                    <m:r>
                      <a:rPr lang="en-US" sz="2400" b="1" i="1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𝑽</m:t>
                    </m:r>
                    <m:r>
                      <a:rPr lang="en-US" sz="2400" b="1" i="1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b="1" i="1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𝟕𝟗</m:t>
                    </m:r>
                    <m:r>
                      <a:rPr lang="en-US" sz="2400" b="1" i="1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1" i="1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𝟐𝟓</m:t>
                    </m:r>
                    <m:r>
                      <a:rPr lang="en-US" sz="2400" b="1" i="1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endParaRPr lang="en-US" sz="2400" b="1" i="1" dirty="0">
                  <a:solidFill>
                    <a:schemeClr val="accent4">
                      <a:lumMod val="50000"/>
                    </a:schemeClr>
                  </a:solidFill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094" y="6118031"/>
                <a:ext cx="3945824" cy="470000"/>
              </a:xfrm>
              <a:prstGeom prst="rect">
                <a:avLst/>
              </a:prstGeom>
              <a:blipFill rotWithShape="0">
                <a:blip r:embed="rId9"/>
                <a:stretch>
                  <a:fillRect l="-2473" t="-9091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ight Arrow 21"/>
          <p:cNvSpPr/>
          <p:nvPr/>
        </p:nvSpPr>
        <p:spPr>
          <a:xfrm>
            <a:off x="5732645" y="6260698"/>
            <a:ext cx="685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00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52400"/>
            <a:ext cx="58674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3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Length of Sag Vertical Curves</a:t>
            </a:r>
            <a:endParaRPr lang="ar-IQ" sz="3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133600"/>
            <a:ext cx="10515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SSD provided by the headlight, 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comfort while driving on the curve, 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general appearance of the curve, and 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adequate control of drainage at the low point of the curve.</a:t>
            </a:r>
            <a:endParaRPr lang="ar-IQ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281231"/>
            <a:ext cx="1021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minimum length of a sag vertical curve is controlled by:</a:t>
            </a:r>
          </a:p>
        </p:txBody>
      </p:sp>
    </p:spTree>
    <p:extLst>
      <p:ext uri="{BB962C8B-B14F-4D97-AF65-F5344CB8AC3E}">
        <p14:creationId xmlns:p14="http://schemas.microsoft.com/office/powerpoint/2010/main" val="177697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72900" y="304801"/>
            <a:ext cx="4807535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2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Sight Distance on Vertical Curves</a:t>
            </a:r>
            <a:endParaRPr lang="ar-IQ" sz="24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876800"/>
            <a:ext cx="1082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For sag vertical curves, the sight distance is limited by the headlamp range during nighttime driving 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conditions.</a:t>
            </a:r>
            <a:endParaRPr lang="ar-IQ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990600"/>
            <a:ext cx="1104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The minimum length of vertical curve is governed by sight-distance considerations.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1676400"/>
            <a:ext cx="10972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On vertical curves, sight distance (stopping sight distance) is measured from an assumed eye height   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of 3.5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ft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(1080 mm) and an object height of 2.0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ft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(600 mm).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2590801"/>
            <a:ext cx="11201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Design values of crest vertical curves for passing sight distance differ from those for stopping sight  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distance because of the different sight distance and object height criteria 1,080 mm [3.5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ft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height of  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object.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3952965"/>
            <a:ext cx="1082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For crest vertical curves, the daylight sight line controls minimum length of vertical curves.</a:t>
            </a:r>
          </a:p>
        </p:txBody>
      </p:sp>
    </p:spTree>
    <p:extLst>
      <p:ext uri="{BB962C8B-B14F-4D97-AF65-F5344CB8AC3E}">
        <p14:creationId xmlns:p14="http://schemas.microsoft.com/office/powerpoint/2010/main" val="375098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50040" y="7245"/>
            <a:ext cx="4267200" cy="729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20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Length of Crest Vertical Curves Based on SSD</a:t>
            </a:r>
            <a:endParaRPr lang="ar-IQ" sz="2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1083" y="914400"/>
            <a:ext cx="112451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minimum stopping sight distance (SSD) is the only criterion used for design of a crest vertical curve</a:t>
            </a:r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383275" y="2514600"/>
            <a:ext cx="59436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(2) the SSD is less than the length of the vertical curve.</a:t>
            </a:r>
            <a:endParaRPr lang="ar-IQ" dirty="0"/>
          </a:p>
        </p:txBody>
      </p:sp>
      <p:sp>
        <p:nvSpPr>
          <p:cNvPr id="5" name="Rectangle 4"/>
          <p:cNvSpPr/>
          <p:nvPr/>
        </p:nvSpPr>
        <p:spPr>
          <a:xfrm>
            <a:off x="281331" y="1447800"/>
            <a:ext cx="5814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two possible scenarios that could control the design length: </a:t>
            </a:r>
            <a:endParaRPr lang="ar-IQ" dirty="0"/>
          </a:p>
        </p:txBody>
      </p:sp>
      <p:sp>
        <p:nvSpPr>
          <p:cNvPr id="6" name="Rectangle 5"/>
          <p:cNvSpPr/>
          <p:nvPr/>
        </p:nvSpPr>
        <p:spPr>
          <a:xfrm>
            <a:off x="381000" y="1981200"/>
            <a:ext cx="59436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(1) the SSD is greater than the length of the vertical curve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4999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964666"/>
            <a:ext cx="40696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the properties of the parabola</a:t>
            </a:r>
            <a:endParaRPr lang="ar-IQ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495800" y="813792"/>
                <a:ext cx="1816164" cy="7018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𝐿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ar-IQ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813792"/>
                <a:ext cx="1816164" cy="70185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890" y="964666"/>
            <a:ext cx="5909711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33148" y="228601"/>
            <a:ext cx="8377452" cy="4154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2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(1) the SSD is greater than the length of the vertical curve</a:t>
            </a:r>
            <a:endParaRPr lang="ar-IQ" sz="24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55896" y="1657900"/>
                <a:ext cx="4812600" cy="7990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SSD S is         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</a:rPr>
                      <m:t>𝑺</m:t>
                    </m:r>
                    <m:r>
                      <a:rPr lang="en-US" sz="3200" b="1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sz="3200" b="1" i="1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3200" b="1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/>
                          </a:rPr>
                          <m:t>𝑳</m:t>
                        </m:r>
                      </m:num>
                      <m:den>
                        <m:r>
                          <a:rPr lang="en-US" sz="3200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3200" b="1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sz="3200" b="1" i="1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endParaRPr lang="ar-IQ" b="1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896" y="1657900"/>
                <a:ext cx="4812600" cy="799001"/>
              </a:xfrm>
              <a:prstGeom prst="rect">
                <a:avLst/>
              </a:prstGeom>
              <a:blipFill rotWithShape="0">
                <a:blip r:embed="rId4"/>
                <a:stretch>
                  <a:fillRect l="-1521" b="-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63855" y="2743200"/>
                <a:ext cx="594360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can be determined from grades G1 and G2 and their algebraic difference A</a:t>
                </a:r>
                <a:endParaRPr lang="ar-IQ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55" y="2743200"/>
                <a:ext cx="5943600" cy="707886"/>
              </a:xfrm>
              <a:prstGeom prst="rect">
                <a:avLst/>
              </a:prstGeom>
              <a:blipFill rotWithShape="0">
                <a:blip r:embed="rId5"/>
                <a:stretch>
                  <a:fillRect l="-1128" t="-5172" b="-18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20" y="3659755"/>
            <a:ext cx="5661381" cy="95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31" y="5506044"/>
            <a:ext cx="3595669" cy="912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58420" y="4734789"/>
                <a:ext cx="605849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𝐢𝐧</m:t>
                        </m:r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𝐜𝐮𝐬𝐭𝐨𝐦𝐚𝐫𝐲</m:t>
                        </m:r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𝐮𝐧𝐢𝐭𝐬</m:t>
                        </m:r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             </m:t>
                        </m:r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𝐇</m:t>
                        </m:r>
                      </m:e>
                      <m:sub>
                        <m:r>
                          <a:rPr lang="en-US" sz="20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3.75 </a:t>
                </a:r>
                <a:r>
                  <a:rPr lang="en-US" sz="20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ft</a:t>
                </a:r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𝐇</m:t>
                        </m:r>
                      </m:e>
                      <m:sub>
                        <m:r>
                          <a:rPr lang="en-US" sz="20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</a:t>
                </a:r>
                <a:r>
                  <a:rPr lang="en-US" sz="2000" b="1" dirty="0"/>
                  <a:t> </a:t>
                </a:r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0.5 </a:t>
                </a:r>
                <a:r>
                  <a:rPr lang="en-US" sz="20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ft</a:t>
                </a:r>
                <a:endParaRPr lang="ar-IQ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420" y="4734789"/>
                <a:ext cx="6058490" cy="400110"/>
              </a:xfrm>
              <a:prstGeom prst="rect">
                <a:avLst/>
              </a:prstGeom>
              <a:blipFill rotWithShape="0">
                <a:blip r:embed="rId8"/>
                <a:stretch>
                  <a:fillRect l="-101" t="-10769" r="-1408" b="-3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579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58420" y="228600"/>
                <a:ext cx="588998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𝐢𝐧</m:t>
                        </m:r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𝐌𝐞𝐭𝐫𝐢𝐜</m:t>
                        </m:r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𝐮𝐧𝐢𝐭𝐬</m:t>
                        </m:r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             </m:t>
                        </m:r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𝐇</m:t>
                        </m:r>
                      </m:e>
                      <m:sub>
                        <m:r>
                          <a:rPr lang="en-US" sz="20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1.08 m, 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𝐇</m:t>
                        </m:r>
                      </m:e>
                      <m:sub>
                        <m:r>
                          <a:rPr lang="en-US" sz="20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</a:t>
                </a:r>
                <a:r>
                  <a:rPr lang="en-US" sz="2000" b="1" dirty="0"/>
                  <a:t> </a:t>
                </a:r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0.6 m</a:t>
                </a:r>
                <a:endParaRPr lang="ar-IQ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420" y="228600"/>
                <a:ext cx="5889980" cy="400110"/>
              </a:xfrm>
              <a:prstGeom prst="rect">
                <a:avLst/>
              </a:prstGeom>
              <a:blipFill rotWithShape="0">
                <a:blip r:embed="rId2"/>
                <a:stretch>
                  <a:fillRect l="-104" t="-10769" b="-3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6553200" y="259378"/>
            <a:ext cx="48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figures were adopted recently </a:t>
            </a:r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3756290" cy="962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857" b="2857"/>
          <a:stretch/>
        </p:blipFill>
        <p:spPr bwMode="auto">
          <a:xfrm>
            <a:off x="1051278" y="2029468"/>
            <a:ext cx="2252132" cy="128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5105400" y="2438716"/>
            <a:ext cx="480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L,S: in meters,  A: in percent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62000" y="3790890"/>
                <a:ext cx="733778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𝒇𝒐𝒓</m:t>
                    </m:r>
                    <m:r>
                      <a:rPr lang="en-US" sz="20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  <m:r>
                      <a:rPr lang="en-US" sz="20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𝒑𝒂𝒔𝒔𝒊𝒏𝒈</m:t>
                    </m:r>
                    <m:r>
                      <a:rPr lang="en-US" sz="20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  <m:r>
                      <a:rPr lang="en-US" sz="20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𝒔𝒊𝒈𝒉𝒕</m:t>
                    </m:r>
                    <m:r>
                      <a:rPr lang="en-US" sz="20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  <m:r>
                      <a:rPr lang="en-US" sz="20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𝒅𝒊𝒔𝒕𝒂𝒏𝒄𝒆</m:t>
                    </m:r>
                    <m:r>
                      <a:rPr lang="en-US" sz="20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 </m:t>
                    </m:r>
                    <m:sSub>
                      <m:sSubPr>
                        <m:ctrlPr>
                          <a:rPr lang="en-US" sz="20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𝐇</m:t>
                        </m:r>
                      </m:e>
                      <m:sub>
                        <m:r>
                          <a:rPr lang="en-US" sz="20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1.08 m, 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𝐇</m:t>
                        </m:r>
                      </m:e>
                      <m:sub>
                        <m:r>
                          <a:rPr lang="en-US" sz="20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</a:t>
                </a:r>
                <a:r>
                  <a:rPr lang="en-US" sz="2000" b="1" dirty="0"/>
                  <a:t> </a:t>
                </a:r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1.08 m</a:t>
                </a:r>
                <a:endParaRPr lang="ar-IQ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790890"/>
                <a:ext cx="7337780" cy="400110"/>
              </a:xfrm>
              <a:prstGeom prst="rect">
                <a:avLst/>
              </a:prstGeom>
              <a:blipFill rotWithShape="0">
                <a:blip r:embed="rId5"/>
                <a:stretch>
                  <a:fillRect l="-415" t="-9091" b="-3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530" y="4572000"/>
            <a:ext cx="2211880" cy="981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105400" y="4831706"/>
            <a:ext cx="480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L,S: in meters,  A: in percent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389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556" y="3824643"/>
            <a:ext cx="6638045" cy="3017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550317"/>
            <a:ext cx="6854629" cy="3242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746646"/>
            <a:ext cx="289416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93" y="2819400"/>
            <a:ext cx="1247988" cy="843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562600"/>
            <a:ext cx="1247988" cy="806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52400" y="91280"/>
            <a:ext cx="5943600" cy="3693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(2) the SSD is less than the length of the vertical curve.</a:t>
            </a:r>
            <a:endParaRPr lang="ar-IQ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09684" y="1885890"/>
                <a:ext cx="517295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𝐢𝐧</m:t>
                        </m:r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𝐌𝐞𝐭𝐫𝐢𝐜</m:t>
                        </m:r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𝐮𝐧𝐢𝐭𝐬</m:t>
                        </m:r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 </m:t>
                        </m:r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𝐇</m:t>
                        </m:r>
                      </m:e>
                      <m:sub>
                        <m:r>
                          <a:rPr lang="en-US" sz="20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1.08 m, 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𝐇</m:t>
                        </m:r>
                      </m:e>
                      <m:sub>
                        <m:r>
                          <a:rPr lang="en-US" sz="20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</a:t>
                </a:r>
                <a:r>
                  <a:rPr lang="en-US" sz="2000" b="1" dirty="0"/>
                  <a:t> </a:t>
                </a:r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0.6 m</a:t>
                </a:r>
                <a:endParaRPr lang="ar-IQ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684" y="1885890"/>
                <a:ext cx="5172955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091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49742" y="3962401"/>
                <a:ext cx="3855075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𝒇𝒐𝒓</m:t>
                      </m:r>
                      <m:r>
                        <a:rPr lang="en-US" sz="20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</m:t>
                      </m:r>
                      <m:r>
                        <a:rPr lang="en-US" sz="20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𝒑𝒂𝒔𝒔𝒊𝒏𝒈</m:t>
                      </m:r>
                      <m:r>
                        <a:rPr lang="en-US" sz="20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</m:t>
                      </m:r>
                      <m:r>
                        <a:rPr lang="en-US" sz="20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𝒔𝒊𝒈𝒉𝒕</m:t>
                      </m:r>
                      <m:r>
                        <a:rPr lang="en-US" sz="20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</m:t>
                      </m:r>
                      <m:r>
                        <a:rPr lang="en-US" sz="20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𝒅𝒊𝒔𝒕𝒂𝒏𝒄𝒆</m:t>
                      </m:r>
                      <m:r>
                        <a:rPr lang="en-US" sz="20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0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0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𝐇</m:t>
                        </m:r>
                      </m:e>
                      <m:sub>
                        <m:r>
                          <a:rPr lang="en-US" sz="20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1.08 m, 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𝐇</m:t>
                        </m:r>
                      </m:e>
                      <m:sub>
                        <m:r>
                          <a:rPr lang="en-US" sz="20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</a:t>
                </a:r>
                <a:r>
                  <a:rPr lang="en-US" sz="2000" b="1" dirty="0"/>
                  <a:t> </a:t>
                </a:r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1.08 m</a:t>
                </a:r>
                <a:endParaRPr lang="ar-IQ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742" y="3962401"/>
                <a:ext cx="3855075" cy="1015663"/>
              </a:xfrm>
              <a:prstGeom prst="rect">
                <a:avLst/>
              </a:prstGeom>
              <a:blipFill rotWithShape="0">
                <a:blip r:embed="rId8"/>
                <a:stretch>
                  <a:fillRect b="-7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4010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96898" y="31844"/>
            <a:ext cx="4856502" cy="5015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28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Crest Vertical Curve Design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549" y="902732"/>
            <a:ext cx="9237201" cy="5955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43001" y="533400"/>
            <a:ext cx="44744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relation between  K value and SSD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35609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3940" y="109294"/>
            <a:ext cx="58920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SSD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shown in Table depending on </a:t>
            </a:r>
            <a:r>
              <a:rPr lang="en-US" sz="20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speed </a:t>
            </a:r>
            <a:endParaRPr lang="en-US" sz="20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3710" y="922276"/>
            <a:ext cx="21483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SSD &lt; L</a:t>
            </a:r>
            <a:endParaRPr lang="en-US" sz="2400" dirty="0"/>
          </a:p>
        </p:txBody>
      </p:sp>
      <p:sp>
        <p:nvSpPr>
          <p:cNvPr id="7" name="Right Arrow 6"/>
          <p:cNvSpPr/>
          <p:nvPr/>
        </p:nvSpPr>
        <p:spPr>
          <a:xfrm>
            <a:off x="4836150" y="1060774"/>
            <a:ext cx="685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132748" y="685415"/>
                <a:ext cx="1381532" cy="8430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𝑳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𝑨</m:t>
                          </m:r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𝑺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𝟔𝟓𝟖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2748" y="685415"/>
                <a:ext cx="1381532" cy="84305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902950" y="685416"/>
                <a:ext cx="1410386" cy="8430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𝑳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𝑨</m:t>
                          </m:r>
                        </m:den>
                      </m:f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𝑺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𝟔𝟓𝟖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2950" y="685416"/>
                <a:ext cx="1410386" cy="84305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ight Arrow 9"/>
          <p:cNvSpPr/>
          <p:nvPr/>
        </p:nvSpPr>
        <p:spPr>
          <a:xfrm>
            <a:off x="7693650" y="1014605"/>
            <a:ext cx="685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798550" y="685414"/>
                <a:ext cx="1442446" cy="8430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𝑲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𝑺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𝟔𝟓𝟖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8550" y="685414"/>
                <a:ext cx="1442446" cy="84305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625012" y="6062219"/>
            <a:ext cx="109573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values of K derived above when S is less than L also can be used without significant error where S is greater than 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68950" y="1636620"/>
            <a:ext cx="1345240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6550" y="2248158"/>
            <a:ext cx="1127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design speed of the highway is ranging from 100 - 120Km/h. The initial and final grades are G1= 2.5% &amp; G2 = -1.5% 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4510" y="2974409"/>
            <a:ext cx="112696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corresponding minimum length of the vertical curve that satisfies the minimum stopping sight distance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129187" y="3888501"/>
                <a:ext cx="160556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𝒎𝒊𝒏</m:t>
                          </m:r>
                        </m:sub>
                      </m:sSub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𝑲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𝑨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9187" y="3888501"/>
                <a:ext cx="1605560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547896" y="4487513"/>
                <a:ext cx="331010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𝒎𝒊𝒏</m:t>
                          </m:r>
                        </m:sub>
                      </m:sSub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𝟓𝟐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𝟐𝟎𝟖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𝒎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7896" y="4487513"/>
                <a:ext cx="3310104" cy="400110"/>
              </a:xfrm>
              <a:prstGeom prst="rect">
                <a:avLst/>
              </a:prstGeom>
              <a:blipFill rotWithShape="0">
                <a:blip r:embed="rId6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6858001" y="3881790"/>
            <a:ext cx="498405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table for design speed of 100Km/h,  K= 52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110 Km/h, K=74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120 Km/h, K= 95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68951" y="3903890"/>
            <a:ext cx="1180131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514281" y="3875079"/>
                <a:ext cx="21196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i="1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b="1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𝟓</m:t>
                        </m:r>
                        <m:r>
                          <a:rPr lang="en-US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−−</m:t>
                        </m:r>
                        <m:r>
                          <a:rPr lang="en-US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𝟓</m:t>
                        </m:r>
                      </m:e>
                    </m:d>
                  </m:oMath>
                </a14:m>
                <a:r>
                  <a:rPr lang="en-US" b="1" i="1" dirty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4</a:t>
                </a: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281" y="3875079"/>
                <a:ext cx="2119683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2594" t="-10000" r="-144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547896" y="5045021"/>
                <a:ext cx="331010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𝒎𝒊𝒏</m:t>
                          </m:r>
                        </m:sub>
                      </m:sSub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𝟕𝟒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𝟐𝟗𝟔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𝒎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7896" y="5045021"/>
                <a:ext cx="3310104" cy="400110"/>
              </a:xfrm>
              <a:prstGeom prst="rect">
                <a:avLst/>
              </a:prstGeom>
              <a:blipFill rotWithShape="0">
                <a:blip r:embed="rId8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3525150" y="5537240"/>
                <a:ext cx="331010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𝒎𝒊𝒏</m:t>
                          </m:r>
                        </m:sub>
                      </m:sSub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𝟗𝟓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𝟑𝟖𝟎</m:t>
                      </m:r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𝒎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150" y="5537240"/>
                <a:ext cx="3310104" cy="400110"/>
              </a:xfrm>
              <a:prstGeom prst="rect">
                <a:avLst/>
              </a:prstGeom>
              <a:blipFill rotWithShape="0">
                <a:blip r:embed="rId9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1600672" y="4518291"/>
            <a:ext cx="1232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DS 100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740241" y="5060410"/>
            <a:ext cx="1232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DS 110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705263" y="5552629"/>
            <a:ext cx="1232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DS 120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763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57398"/>
            <a:ext cx="69511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relation between  K value and </a:t>
            </a:r>
            <a:r>
              <a:rPr lang="en-US" sz="20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Passing Sight Distance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PSD</a:t>
            </a:r>
            <a:endParaRPr lang="en-US" sz="2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2001"/>
            <a:ext cx="9677400" cy="5845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7605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733</Words>
  <Application>Microsoft Office PowerPoint</Application>
  <PresentationFormat>Widescreen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Office Theme</vt:lpstr>
      <vt:lpstr>Highway Planning &amp; Design Lecture - 5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Maximum Safe Speed on a Crest Vertical Curve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Highway Planning &amp; Design Lecture - 5</dc:title>
  <dc:creator>raquim r</dc:creator>
  <cp:lastModifiedBy>raquim r</cp:lastModifiedBy>
  <cp:revision>4</cp:revision>
  <dcterms:created xsi:type="dcterms:W3CDTF">2018-11-18T19:49:03Z</dcterms:created>
  <dcterms:modified xsi:type="dcterms:W3CDTF">2018-11-18T20:02:54Z</dcterms:modified>
</cp:coreProperties>
</file>