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0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2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0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5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6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3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2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2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FB57E-8653-45F3-A312-784E7344D9DE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2B39-0A57-4FD8-A10E-C5A188BFE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" y="1219203"/>
            <a:ext cx="1119378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Planning &amp;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- 5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971800"/>
            <a:ext cx="832104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</a:t>
            </a:r>
            <a:r>
              <a:rPr lang="en-US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Prof.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Dr.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Raquim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Nihad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Zehawi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46681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510" y="139818"/>
            <a:ext cx="157767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4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110" y="751355"/>
            <a:ext cx="1127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design speed of the highway is ranging from 100 - 120Km/h. The initial and final grades are G1= 2.5% &amp; G2 = -1.5% 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070" y="1477607"/>
            <a:ext cx="112696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corresponding minimum length of the vertical curve that satisfies the minimum </a:t>
            </a:r>
          </a:p>
          <a:p>
            <a:r>
              <a:rPr lang="en-US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passing sight distance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866144" y="2898820"/>
                <a:ext cx="160556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𝑲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𝑨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44" y="2898820"/>
                <a:ext cx="1605560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284853" y="3497832"/>
                <a:ext cx="3310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𝟓𝟐𝟎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𝟐𝟎𝟖𝟎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853" y="3497832"/>
                <a:ext cx="3310104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6594957" y="2892109"/>
            <a:ext cx="51444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table for design speed of 100Km/h,  K= 520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110 Km/h, K=617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120 Km/h, K= 695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24511" y="2362200"/>
            <a:ext cx="11801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251238" y="2885398"/>
                <a:ext cx="21196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b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−−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b="1" i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238" y="2885398"/>
                <a:ext cx="211968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299" t="-8197" r="-143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284853" y="4055340"/>
                <a:ext cx="3310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𝟔𝟏𝟕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𝟐𝟒𝟔𝟖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853" y="4055340"/>
                <a:ext cx="3310104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262107" y="4547559"/>
                <a:ext cx="3310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𝟔𝟗𝟓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𝟐𝟕𝟖𝟎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107" y="4547559"/>
                <a:ext cx="3310104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337629" y="3528610"/>
            <a:ext cx="123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DS 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77198" y="4070729"/>
            <a:ext cx="123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DS 110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442220" y="4562948"/>
            <a:ext cx="123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DS 120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6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981" y="88868"/>
            <a:ext cx="7543800" cy="56356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Safe Speed on a Crest Vertical Curve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873" y="628778"/>
            <a:ext cx="114629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existing vertical curve on a highway joins a +4.4% grade with a -4.4% grade. If the length of the curve is 275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84 m.   </a:t>
            </a:r>
          </a:p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what is the maximum safe speed on this curve?</a:t>
            </a:r>
          </a:p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 (a = 11.2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/sec2 = 3.4 m/s2), perception-reaction time = 2.5 sec, and that S &lt; L.</a:t>
            </a:r>
          </a:p>
        </p:txBody>
      </p:sp>
      <p:sp>
        <p:nvSpPr>
          <p:cNvPr id="5" name="Rectangle 4"/>
          <p:cNvSpPr/>
          <p:nvPr/>
        </p:nvSpPr>
        <p:spPr>
          <a:xfrm>
            <a:off x="424510" y="16988"/>
            <a:ext cx="157767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5</a:t>
            </a:r>
          </a:p>
        </p:txBody>
      </p:sp>
      <p:sp>
        <p:nvSpPr>
          <p:cNvPr id="7" name="Rectangle 6"/>
          <p:cNvSpPr/>
          <p:nvPr/>
        </p:nvSpPr>
        <p:spPr>
          <a:xfrm>
            <a:off x="1652442" y="2786391"/>
            <a:ext cx="6495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Determine the SSD using the length of the curve</a:t>
            </a:r>
          </a:p>
        </p:txBody>
      </p:sp>
      <p:sp>
        <p:nvSpPr>
          <p:cNvPr id="8" name="Rectangle 7"/>
          <p:cNvSpPr/>
          <p:nvPr/>
        </p:nvSpPr>
        <p:spPr>
          <a:xfrm>
            <a:off x="370765" y="2773406"/>
            <a:ext cx="11801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524164" y="2551936"/>
                <a:ext cx="1381532" cy="84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𝑨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𝑺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𝟔𝟓𝟖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4164" y="2551936"/>
                <a:ext cx="1381532" cy="8430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190602" y="3395089"/>
                <a:ext cx="1770998" cy="79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𝟔𝟓𝟖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𝑨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602" y="3395089"/>
                <a:ext cx="1770998" cy="7913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0"/>
          <p:cNvSpPr/>
          <p:nvPr/>
        </p:nvSpPr>
        <p:spPr>
          <a:xfrm>
            <a:off x="3344239" y="3691481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85565" y="3327185"/>
                <a:ext cx="2563459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𝟔𝟓𝟖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×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𝟖𝟒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565" y="3327185"/>
                <a:ext cx="2563459" cy="8592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371765" y="3514132"/>
                <a:ext cx="20323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𝟕𝟗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𝟐𝟓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765" y="3514132"/>
                <a:ext cx="2032351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ight Arrow 13"/>
          <p:cNvSpPr/>
          <p:nvPr/>
        </p:nvSpPr>
        <p:spPr>
          <a:xfrm>
            <a:off x="7228764" y="3664456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0765" y="4240271"/>
            <a:ext cx="6179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SSD on the climbing from both directions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64775" y="4701936"/>
                <a:ext cx="4245649" cy="1149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𝒔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𝟐𝟖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𝑽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𝟐𝟓𝟒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((</m:t>
                          </m:r>
                          <m:f>
                            <m:f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num>
                            <m:den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𝒈</m:t>
                              </m:r>
                            </m:den>
                          </m:f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)±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𝑮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75" y="4701936"/>
                <a:ext cx="4245649" cy="114954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410200" y="4692987"/>
                <a:ext cx="6553200" cy="1141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𝟕𝟗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𝟐𝟓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𝟐𝟖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𝟐𝟓𝟒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((</m:t>
                          </m:r>
                          <m:f>
                            <m:f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𝟖𝟏</m:t>
                              </m:r>
                            </m:den>
                          </m:f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)+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𝟎𝟒𝟒</m:t>
                          </m:r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692987"/>
                <a:ext cx="6553200" cy="114101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Arrow 18"/>
          <p:cNvSpPr/>
          <p:nvPr/>
        </p:nvSpPr>
        <p:spPr>
          <a:xfrm>
            <a:off x="4634276" y="5092041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0602891" y="4607197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760988" y="6074974"/>
                <a:ext cx="24539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𝑽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𝑲𝒎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988" y="6074974"/>
                <a:ext cx="2453942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236094" y="6118031"/>
                <a:ext cx="394582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4">
                        <a:lumMod val="50000"/>
                      </a:schemeClr>
                    </a:solidFill>
                    <a:latin typeface="Cambria Math"/>
                    <a:ea typeface="Cambria Math"/>
                    <a:cs typeface="Times New Roman" panose="02020603050405020304" pitchFamily="18" charset="0"/>
                  </a:rPr>
                  <a:t>0.01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𝑽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𝟕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𝑽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𝟕𝟗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𝟐𝟓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sz="2400" b="1" i="1" dirty="0">
                  <a:solidFill>
                    <a:schemeClr val="accent4">
                      <a:lumMod val="50000"/>
                    </a:schemeClr>
                  </a:solidFill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094" y="6118031"/>
                <a:ext cx="3945824" cy="470000"/>
              </a:xfrm>
              <a:prstGeom prst="rect">
                <a:avLst/>
              </a:prstGeom>
              <a:blipFill rotWithShape="0">
                <a:blip r:embed="rId9"/>
                <a:stretch>
                  <a:fillRect l="-2473" t="-9091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ight Arrow 21"/>
          <p:cNvSpPr/>
          <p:nvPr/>
        </p:nvSpPr>
        <p:spPr>
          <a:xfrm>
            <a:off x="5732645" y="6260698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00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2400"/>
            <a:ext cx="5867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Length of Sag Vertical Curves</a:t>
            </a:r>
            <a:endParaRPr lang="ar-IQ" sz="32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133600"/>
            <a:ext cx="10515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SSD provided by the headlight,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comfort while driving on the curve,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general appearance of the curve, and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adequate control of drainage at the low point of the curve.</a:t>
            </a:r>
            <a:endParaRPr lang="ar-IQ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281231"/>
            <a:ext cx="1021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minimum length of a sag vertical curve is controlled by:</a:t>
            </a:r>
          </a:p>
        </p:txBody>
      </p:sp>
    </p:spTree>
    <p:extLst>
      <p:ext uri="{BB962C8B-B14F-4D97-AF65-F5344CB8AC3E}">
        <p14:creationId xmlns:p14="http://schemas.microsoft.com/office/powerpoint/2010/main" val="177697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2900" y="304801"/>
            <a:ext cx="480753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Sight Distance on Vertical Curves</a:t>
            </a:r>
            <a:endParaRPr lang="ar-IQ" sz="2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876800"/>
            <a:ext cx="1082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For sag vertical curves, the sight distance is limited by the headlamp range during nighttime driving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conditions.</a:t>
            </a:r>
            <a:endParaRPr lang="ar-IQ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1104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The minimum length of vertical curve is governed by sight-distance considerations.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1676400"/>
            <a:ext cx="1097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On vertical curves, sight distance (stopping sight distance) is measured from an assumed eye height  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of 3.5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(1080 mm) and an object height of 2.0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(600 mm).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590801"/>
            <a:ext cx="11201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Design values of crest vertical curves for passing sight distance differ from those for stopping sight 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distance because of the different sight distance and object height criteria 1,080 mm [3.5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height of 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object.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3952965"/>
            <a:ext cx="1082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For crest vertical curves, the daylight sight line controls minimum length of vertical curves.</a:t>
            </a:r>
          </a:p>
        </p:txBody>
      </p:sp>
    </p:spTree>
    <p:extLst>
      <p:ext uri="{BB962C8B-B14F-4D97-AF65-F5344CB8AC3E}">
        <p14:creationId xmlns:p14="http://schemas.microsoft.com/office/powerpoint/2010/main" val="37509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50040" y="7245"/>
            <a:ext cx="4267200" cy="729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Length of Crest Vertical Curves Based on SSD</a:t>
            </a:r>
            <a:endParaRPr lang="ar-IQ" sz="2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1083" y="914400"/>
            <a:ext cx="11245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minimum stopping sight distance (SSD) is the only criterion used for design of a crest vertical curve</a:t>
            </a: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383275" y="2514600"/>
            <a:ext cx="59436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the SSD is less than the length of the vertical curve.</a:t>
            </a:r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281331" y="1447800"/>
            <a:ext cx="5814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two possible scenarios that could control the design length: </a:t>
            </a:r>
            <a:endParaRPr lang="ar-IQ" dirty="0"/>
          </a:p>
        </p:txBody>
      </p:sp>
      <p:sp>
        <p:nvSpPr>
          <p:cNvPr id="6" name="Rectangle 5"/>
          <p:cNvSpPr/>
          <p:nvPr/>
        </p:nvSpPr>
        <p:spPr>
          <a:xfrm>
            <a:off x="381000" y="1981200"/>
            <a:ext cx="59436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the SSD is greater than the length of the vertical curve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499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64666"/>
            <a:ext cx="4069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properties of the parabola</a:t>
            </a:r>
            <a:endParaRPr lang="ar-IQ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495800" y="813792"/>
                <a:ext cx="1816164" cy="701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𝐿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ar-IQ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813792"/>
                <a:ext cx="1816164" cy="7018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890" y="964666"/>
            <a:ext cx="5909711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33148" y="228601"/>
            <a:ext cx="8377452" cy="4154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(1) the SSD is greater than the length of the vertical curve</a:t>
            </a:r>
            <a:endParaRPr lang="ar-IQ" sz="2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55896" y="1657900"/>
                <a:ext cx="4812600" cy="7990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SSD S is        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</a:rPr>
                      <m:t>𝑺</m:t>
                    </m:r>
                    <m:r>
                      <a:rPr lang="en-US" sz="32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320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3200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/>
                          </a:rPr>
                          <m:t>𝑳</m:t>
                        </m:r>
                      </m:num>
                      <m:den>
                        <m:r>
                          <a:rPr lang="en-US" sz="32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3200" b="1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3200" b="1" i="1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endParaRPr lang="ar-IQ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96" y="1657900"/>
                <a:ext cx="4812600" cy="799001"/>
              </a:xfrm>
              <a:prstGeom prst="rect">
                <a:avLst/>
              </a:prstGeom>
              <a:blipFill rotWithShape="0">
                <a:blip r:embed="rId4"/>
                <a:stretch>
                  <a:fillRect l="-1521" b="-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63855" y="2743200"/>
                <a:ext cx="59436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can be determined from grades G1 and G2 and their algebraic difference A</a:t>
                </a:r>
                <a:endParaRPr lang="ar-IQ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55" y="2743200"/>
                <a:ext cx="5943600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1128" t="-5172" b="-18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20" y="3659755"/>
            <a:ext cx="5661381" cy="95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1" y="5506044"/>
            <a:ext cx="3595669" cy="91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58420" y="4734789"/>
                <a:ext cx="605849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𝐢𝐧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𝐜𝐮𝐬𝐭𝐨𝐦𝐚𝐫𝐲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𝐮𝐧𝐢𝐭𝐬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            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3.75 </a:t>
                </a:r>
                <a:r>
                  <a:rPr lang="en-US" sz="20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ft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en-US" sz="2000" b="1" dirty="0"/>
                  <a:t> 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0.5 </a:t>
                </a:r>
                <a:r>
                  <a:rPr lang="en-US" sz="20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ft</a:t>
                </a:r>
                <a:endParaRPr lang="ar-IQ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20" y="4734789"/>
                <a:ext cx="6058490" cy="400110"/>
              </a:xfrm>
              <a:prstGeom prst="rect">
                <a:avLst/>
              </a:prstGeom>
              <a:blipFill rotWithShape="0">
                <a:blip r:embed="rId8"/>
                <a:stretch>
                  <a:fillRect l="-101" t="-10769" r="-1408" b="-3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7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8420" y="228600"/>
                <a:ext cx="58899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𝐢𝐧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𝐌𝐞𝐭𝐫𝐢𝐜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𝐮𝐧𝐢𝐭𝐬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            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1.08 m,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en-US" sz="2000" b="1" dirty="0"/>
                  <a:t> 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0.6 m</a:t>
                </a:r>
                <a:endParaRPr lang="ar-IQ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20" y="228600"/>
                <a:ext cx="5889980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104" t="-10769" b="-3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553200" y="259378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figures were adopted recently 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3756290" cy="962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57" b="2857"/>
          <a:stretch/>
        </p:blipFill>
        <p:spPr bwMode="auto">
          <a:xfrm>
            <a:off x="1051278" y="2029468"/>
            <a:ext cx="2252132" cy="128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105400" y="2438716"/>
            <a:ext cx="48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L,S: in meters,  A: in percent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62000" y="3790890"/>
                <a:ext cx="73377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𝒇𝒐𝒓</m:t>
                    </m:r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𝒑𝒂𝒔𝒔𝒊𝒏𝒈</m:t>
                    </m:r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𝒔𝒊𝒈𝒉𝒕</m:t>
                    </m:r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𝒅𝒊𝒔𝒕𝒂𝒏𝒄𝒆</m:t>
                    </m:r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1.08 m,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en-US" sz="2000" b="1" dirty="0"/>
                  <a:t> 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1.08 m</a:t>
                </a:r>
                <a:endParaRPr lang="ar-IQ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90890"/>
                <a:ext cx="7337780" cy="400110"/>
              </a:xfrm>
              <a:prstGeom prst="rect">
                <a:avLst/>
              </a:prstGeom>
              <a:blipFill rotWithShape="0">
                <a:blip r:embed="rId5"/>
                <a:stretch>
                  <a:fillRect l="-415" t="-9091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30" y="4572000"/>
            <a:ext cx="2211880" cy="981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105400" y="4831706"/>
            <a:ext cx="48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L,S: in meters,  A: in percent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8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556" y="3824643"/>
            <a:ext cx="6638045" cy="301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550317"/>
            <a:ext cx="6854629" cy="324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746646"/>
            <a:ext cx="28941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93" y="2819400"/>
            <a:ext cx="1247988" cy="84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562600"/>
            <a:ext cx="1247988" cy="806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52400" y="91280"/>
            <a:ext cx="5943600" cy="369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(2) the SSD is less than the length of the vertical curve.</a:t>
            </a:r>
            <a:endParaRPr lang="ar-IQ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09684" y="1885890"/>
                <a:ext cx="517295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𝐢𝐧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𝐌𝐞𝐭𝐫𝐢𝐜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𝐮𝐧𝐢𝐭𝐬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 </m:t>
                        </m:r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1.08 m,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en-US" sz="2000" b="1" dirty="0"/>
                  <a:t> 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0.6 m</a:t>
                </a:r>
                <a:endParaRPr lang="ar-IQ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684" y="1885890"/>
                <a:ext cx="5172955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09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49742" y="3962401"/>
                <a:ext cx="3855075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𝒇𝒐𝒓</m:t>
                      </m:r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𝒑𝒂𝒔𝒔𝒊𝒏𝒈</m:t>
                      </m:r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𝒔𝒊𝒈𝒉𝒕</m:t>
                      </m:r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𝒅𝒊𝒔𝒕𝒂𝒏𝒄𝒆</m:t>
                      </m:r>
                      <m:r>
                        <a:rPr lang="en-US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1.08 m,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a:rPr lang="en-US" sz="20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en-US" sz="2000" b="1" dirty="0"/>
                  <a:t> 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1.08 m</a:t>
                </a:r>
                <a:endParaRPr lang="ar-IQ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42" y="3962401"/>
                <a:ext cx="3855075" cy="1015663"/>
              </a:xfrm>
              <a:prstGeom prst="rect">
                <a:avLst/>
              </a:prstGeom>
              <a:blipFill rotWithShape="0">
                <a:blip r:embed="rId8"/>
                <a:stretch>
                  <a:fillRect b="-7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01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6898" y="31844"/>
            <a:ext cx="4856502" cy="5015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8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Crest Vertical Curve Design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549" y="902732"/>
            <a:ext cx="9237201" cy="595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1" y="533400"/>
            <a:ext cx="4474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 between  K value and SSD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5609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940" y="109294"/>
            <a:ext cx="58920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SSD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shown in Table depending on </a:t>
            </a:r>
            <a:r>
              <a:rPr lang="en-US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speed </a:t>
            </a:r>
            <a:endParaRPr lang="en-US" sz="20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3710" y="922276"/>
            <a:ext cx="2148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SSD &lt; L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>
          <a:xfrm>
            <a:off x="4836150" y="1060774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132748" y="685415"/>
                <a:ext cx="1381532" cy="84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𝑨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𝑺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𝟔𝟓𝟖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748" y="685415"/>
                <a:ext cx="1381532" cy="8430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902950" y="685416"/>
                <a:ext cx="1410386" cy="84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𝑨</m:t>
                          </m:r>
                        </m:den>
                      </m:f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𝑺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𝟔𝟓𝟖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950" y="685416"/>
                <a:ext cx="1410386" cy="8430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/>
          <p:cNvSpPr/>
          <p:nvPr/>
        </p:nvSpPr>
        <p:spPr>
          <a:xfrm>
            <a:off x="7693650" y="1014605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798550" y="685414"/>
                <a:ext cx="1442446" cy="84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𝑲</m:t>
                      </m:r>
                      <m:r>
                        <a:rPr lang="en-US" sz="24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𝑺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𝟔𝟓𝟖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550" y="685414"/>
                <a:ext cx="1442446" cy="8430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25012" y="6062219"/>
            <a:ext cx="109573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values of K derived above when S is less than L also can be used without significant error where S is greater than 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68950" y="1636620"/>
            <a:ext cx="134524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550" y="2248158"/>
            <a:ext cx="1127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design speed of the highway is ranging from 100 - 120Km/h. The initial and final grades are G1= 2.5% &amp; G2 = -1.5% 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4510" y="2974409"/>
            <a:ext cx="11269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corresponding minimum length of the vertical curve that satisfies the minimum stopping sight distance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129187" y="3888501"/>
                <a:ext cx="160556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𝑲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𝑨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187" y="3888501"/>
                <a:ext cx="1605560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547896" y="4487513"/>
                <a:ext cx="3310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𝟓𝟐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𝟐𝟎𝟖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896" y="4487513"/>
                <a:ext cx="3310104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6858001" y="3881790"/>
            <a:ext cx="49840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table for design speed of 100Km/h,  K= 52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110 Km/h, K=74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120 Km/h, K= 95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68951" y="3903890"/>
            <a:ext cx="11801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514281" y="3875079"/>
                <a:ext cx="21196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b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−−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b="1" i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281" y="3875079"/>
                <a:ext cx="2119683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594" t="-10000" r="-144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47896" y="5045021"/>
                <a:ext cx="3310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𝟕𝟒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𝟐𝟗𝟔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896" y="5045021"/>
                <a:ext cx="3310104" cy="400110"/>
              </a:xfrm>
              <a:prstGeom prst="rect">
                <a:avLst/>
              </a:prstGeom>
              <a:blipFill rotWithShape="0">
                <a:blip r:embed="rId8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525150" y="5537240"/>
                <a:ext cx="3310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𝟗𝟓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𝟑𝟖𝟎</m:t>
                      </m:r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150" y="5537240"/>
                <a:ext cx="3310104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600672" y="4518291"/>
            <a:ext cx="123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DS 100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740241" y="5060410"/>
            <a:ext cx="123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DS 110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705263" y="5552629"/>
            <a:ext cx="123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DS 120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63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7398"/>
            <a:ext cx="69511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 between  K value and </a:t>
            </a:r>
            <a:r>
              <a:rPr lang="en-US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Passing Sight Distance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PSD</a:t>
            </a:r>
            <a:endParaRPr lang="en-US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1"/>
            <a:ext cx="9677400" cy="5845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605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733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Highway Planning &amp; Design Lecture - 5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Maximum Safe Speed on a Crest Vertical Curve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Planning &amp; Design Lecture - 5</dc:title>
  <dc:creator>raquim r</dc:creator>
  <cp:lastModifiedBy>raquim r</cp:lastModifiedBy>
  <cp:revision>4</cp:revision>
  <dcterms:created xsi:type="dcterms:W3CDTF">2018-11-18T19:49:03Z</dcterms:created>
  <dcterms:modified xsi:type="dcterms:W3CDTF">2018-11-18T20:02:54Z</dcterms:modified>
</cp:coreProperties>
</file>